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67" r:id="rId4"/>
    <p:sldId id="264" r:id="rId5"/>
    <p:sldId id="265" r:id="rId6"/>
    <p:sldId id="258" r:id="rId7"/>
    <p:sldId id="259" r:id="rId8"/>
    <p:sldId id="260" r:id="rId9"/>
    <p:sldId id="261" r:id="rId10"/>
    <p:sldId id="262" r:id="rId11"/>
    <p:sldId id="268" r:id="rId12"/>
    <p:sldId id="269"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37" autoAdjust="0"/>
  </p:normalViewPr>
  <p:slideViewPr>
    <p:cSldViewPr>
      <p:cViewPr varScale="1">
        <p:scale>
          <a:sx n="48" d="100"/>
          <a:sy n="48" d="100"/>
        </p:scale>
        <p:origin x="-11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E68396E-7CEF-4AB7-B3C0-7307AF9D4B42}" type="datetimeFigureOut">
              <a:rPr lang="en-US"/>
              <a:pPr>
                <a:defRPr/>
              </a:pPr>
              <a:t>7/8/2011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FFEBDC8-5729-4871-B5B7-9E2F95901CC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04800"/>
            <a:ext cx="7772400" cy="669926"/>
          </a:xfrm>
        </p:spPr>
        <p:txBody>
          <a:bodyPr/>
          <a:lstStyle>
            <a:lvl1pPr algn="r">
              <a:defRPr>
                <a:solidFill>
                  <a:srgbClr val="FFFFFF"/>
                </a:solidFill>
                <a:effectLst>
                  <a:outerShdw blurRad="38100" dist="38100" dir="2700000" algn="tl">
                    <a:srgbClr val="000000">
                      <a:alpha val="43137"/>
                    </a:srgbClr>
                  </a:outerShdw>
                </a:effectLst>
              </a:defRPr>
            </a:lvl1pPr>
          </a:lstStyle>
          <a:p>
            <a:r>
              <a:rPr lang="en-US" smtClean="0"/>
              <a:t>Click to edit Master title style</a:t>
            </a:r>
            <a:endParaRPr lang="en-US"/>
          </a:p>
        </p:txBody>
      </p:sp>
      <p:sp>
        <p:nvSpPr>
          <p:cNvPr id="3" name="Subtitle 2"/>
          <p:cNvSpPr>
            <a:spLocks noGrp="1"/>
          </p:cNvSpPr>
          <p:nvPr>
            <p:ph type="subTitle" idx="1"/>
          </p:nvPr>
        </p:nvSpPr>
        <p:spPr>
          <a:xfrm>
            <a:off x="2743200" y="1066800"/>
            <a:ext cx="6400800" cy="381000"/>
          </a:xfrm>
        </p:spPr>
        <p:txBody>
          <a:bodyPr/>
          <a:lstStyle>
            <a:lvl1pPr marL="0" indent="0" algn="r">
              <a:buNone/>
              <a:defRPr b="1">
                <a:solidFill>
                  <a:srgbClr val="FFFFFF"/>
                </a:solidFill>
                <a:effectLst>
                  <a:outerShdw blurRad="38100" dist="38100" dir="2700000" algn="tl">
                    <a:srgbClr val="000000">
                      <a:alpha val="43137"/>
                    </a:srgbClr>
                  </a:outerShdw>
                </a:effectLst>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A0004A4B-C8C5-4A68-BFBD-14A316DC4C5F}" type="datetimeFigureOut">
              <a:rPr lang="en-US"/>
              <a:pPr>
                <a:defRPr/>
              </a:pPr>
              <a:t>7/8/2011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CC9603-BBB3-4F44-B11A-64604C00A4C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CF108F4-1D2A-4CCC-B04D-0D9533C81D79}" type="datetimeFigureOut">
              <a:rPr lang="en-US"/>
              <a:pPr>
                <a:defRPr/>
              </a:pPr>
              <a:t>7/8/2011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96BB14-DF09-4C45-A915-DB2CD9B7230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AFE34B-C884-4251-BD98-81B121256EF9}" type="datetimeFigureOut">
              <a:rPr lang="en-US"/>
              <a:pPr>
                <a:defRPr/>
              </a:pPr>
              <a:t>7/8/2011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1914317-330A-4E5C-ACB1-49BFBE80D75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40A3FC-0C10-426E-8506-34823D6F309E}" type="datetimeFigureOut">
              <a:rPr lang="en-US"/>
              <a:pPr>
                <a:defRPr/>
              </a:pPr>
              <a:t>7/8/2011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663E356-8947-49CC-A717-8A6AFE77899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12B5D2D-C8B3-41DB-B273-E9DCE89694B4}" type="datetimeFigureOut">
              <a:rPr lang="en-US"/>
              <a:pPr>
                <a:defRPr/>
              </a:pPr>
              <a:t>7/8/2011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80CD123-3B58-4D3A-A42C-74817796534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9A2E7B-922E-4A3F-A01E-7E24CB1F84BE}" type="datetimeFigureOut">
              <a:rPr lang="en-US"/>
              <a:pPr>
                <a:defRPr/>
              </a:pPr>
              <a:t>7/8/2011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46C77CC-B914-4B74-BE76-A8A8A30B3B6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468B02F-BCF3-401C-90E3-5916B78DDA8C}" type="datetimeFigureOut">
              <a:rPr lang="en-US"/>
              <a:pPr>
                <a:defRPr/>
              </a:pPr>
              <a:t>7/8/2011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4B99DB1-3473-4BCB-8EB9-53511AC1D53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8B2692D-DA53-4291-AD5F-2D20847545B0}" type="datetimeFigureOut">
              <a:rPr lang="en-US"/>
              <a:pPr>
                <a:defRPr/>
              </a:pPr>
              <a:t>7/8/2011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47541C1-AD8E-4450-B684-22065A86639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DDE22AD-E74B-4F34-B265-BD5E032FE96B}" type="datetimeFigureOut">
              <a:rPr lang="en-US"/>
              <a:pPr>
                <a:defRPr/>
              </a:pPr>
              <a:t>7/8/2011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99CAAF2-FD8E-4CBC-843C-50663509C5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343BB55-3E09-4DED-BE85-723C32784440}" type="datetimeFigureOut">
              <a:rPr lang="en-US"/>
              <a:pPr>
                <a:defRPr/>
              </a:pPr>
              <a:t>7/8/2011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216D324-CF49-4E3D-9D3B-D3F9D89B0C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147AB4E-235A-41B5-B2A3-F472B81B368D}" type="datetimeFigureOut">
              <a:rPr lang="en-US"/>
              <a:pPr>
                <a:defRPr/>
              </a:pPr>
              <a:t>7/8/2011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5670987-28B8-47B7-8F09-EB7EA0D76F8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899E1C7-1C6D-4B3C-A453-88DE40120852}" type="datetimeFigureOut">
              <a:rPr lang="en-US"/>
              <a:pPr>
                <a:defRPr/>
              </a:pPr>
              <a:t>7/8/2011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7D9B416-6490-41A9-8B0B-DDA4DC6AB54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rtl="0" eaLnBrk="1" fontAlgn="base" hangingPunct="1">
        <a:spcBef>
          <a:spcPct val="0"/>
        </a:spcBef>
        <a:spcAft>
          <a:spcPct val="0"/>
        </a:spcAft>
        <a:defRPr sz="3600" b="1" kern="1200">
          <a:solidFill>
            <a:schemeClr val="tx1"/>
          </a:solidFill>
          <a:latin typeface="Tahoma" pitchFamily="34" charset="0"/>
          <a:ea typeface="+mj-ea"/>
          <a:cs typeface="Tahoma" pitchFamily="34" charset="0"/>
        </a:defRPr>
      </a:lvl1pPr>
      <a:lvl2pPr algn="l" rtl="0" eaLnBrk="1" fontAlgn="base" hangingPunct="1">
        <a:spcBef>
          <a:spcPct val="0"/>
        </a:spcBef>
        <a:spcAft>
          <a:spcPct val="0"/>
        </a:spcAft>
        <a:defRPr sz="3600" b="1">
          <a:solidFill>
            <a:schemeClr val="tx1"/>
          </a:solidFill>
          <a:latin typeface="Tahoma" pitchFamily="112" charset="0"/>
          <a:cs typeface="Tahoma" pitchFamily="112" charset="0"/>
        </a:defRPr>
      </a:lvl2pPr>
      <a:lvl3pPr algn="l" rtl="0" eaLnBrk="1" fontAlgn="base" hangingPunct="1">
        <a:spcBef>
          <a:spcPct val="0"/>
        </a:spcBef>
        <a:spcAft>
          <a:spcPct val="0"/>
        </a:spcAft>
        <a:defRPr sz="3600" b="1">
          <a:solidFill>
            <a:schemeClr val="tx1"/>
          </a:solidFill>
          <a:latin typeface="Tahoma" pitchFamily="112" charset="0"/>
          <a:cs typeface="Tahoma" pitchFamily="112" charset="0"/>
        </a:defRPr>
      </a:lvl3pPr>
      <a:lvl4pPr algn="l" rtl="0" eaLnBrk="1" fontAlgn="base" hangingPunct="1">
        <a:spcBef>
          <a:spcPct val="0"/>
        </a:spcBef>
        <a:spcAft>
          <a:spcPct val="0"/>
        </a:spcAft>
        <a:defRPr sz="3600" b="1">
          <a:solidFill>
            <a:schemeClr val="tx1"/>
          </a:solidFill>
          <a:latin typeface="Tahoma" pitchFamily="112" charset="0"/>
          <a:cs typeface="Tahoma" pitchFamily="112" charset="0"/>
        </a:defRPr>
      </a:lvl4pPr>
      <a:lvl5pPr algn="l" rtl="0" eaLnBrk="1" fontAlgn="base" hangingPunct="1">
        <a:spcBef>
          <a:spcPct val="0"/>
        </a:spcBef>
        <a:spcAft>
          <a:spcPct val="0"/>
        </a:spcAft>
        <a:defRPr sz="3600" b="1">
          <a:solidFill>
            <a:schemeClr val="tx1"/>
          </a:solidFill>
          <a:latin typeface="Tahoma" pitchFamily="112" charset="0"/>
          <a:cs typeface="Tahoma" pitchFamily="112" charset="0"/>
        </a:defRPr>
      </a:lvl5pPr>
      <a:lvl6pPr marL="457200" algn="l" rtl="0" eaLnBrk="1" fontAlgn="base" hangingPunct="1">
        <a:spcBef>
          <a:spcPct val="0"/>
        </a:spcBef>
        <a:spcAft>
          <a:spcPct val="0"/>
        </a:spcAft>
        <a:defRPr sz="3600" b="1">
          <a:solidFill>
            <a:schemeClr val="tx1"/>
          </a:solidFill>
          <a:latin typeface="Tahoma" pitchFamily="112" charset="0"/>
          <a:cs typeface="Tahoma" pitchFamily="112" charset="0"/>
        </a:defRPr>
      </a:lvl6pPr>
      <a:lvl7pPr marL="914400" algn="l" rtl="0" eaLnBrk="1" fontAlgn="base" hangingPunct="1">
        <a:spcBef>
          <a:spcPct val="0"/>
        </a:spcBef>
        <a:spcAft>
          <a:spcPct val="0"/>
        </a:spcAft>
        <a:defRPr sz="3600" b="1">
          <a:solidFill>
            <a:schemeClr val="tx1"/>
          </a:solidFill>
          <a:latin typeface="Tahoma" pitchFamily="112" charset="0"/>
          <a:cs typeface="Tahoma" pitchFamily="112" charset="0"/>
        </a:defRPr>
      </a:lvl7pPr>
      <a:lvl8pPr marL="1371600" algn="l" rtl="0" eaLnBrk="1" fontAlgn="base" hangingPunct="1">
        <a:spcBef>
          <a:spcPct val="0"/>
        </a:spcBef>
        <a:spcAft>
          <a:spcPct val="0"/>
        </a:spcAft>
        <a:defRPr sz="3600" b="1">
          <a:solidFill>
            <a:schemeClr val="tx1"/>
          </a:solidFill>
          <a:latin typeface="Tahoma" pitchFamily="112" charset="0"/>
          <a:cs typeface="Tahoma" pitchFamily="112" charset="0"/>
        </a:defRPr>
      </a:lvl8pPr>
      <a:lvl9pPr marL="1828800" algn="l" rtl="0" eaLnBrk="1" fontAlgn="base" hangingPunct="1">
        <a:spcBef>
          <a:spcPct val="0"/>
        </a:spcBef>
        <a:spcAft>
          <a:spcPct val="0"/>
        </a:spcAft>
        <a:defRPr sz="3600" b="1">
          <a:solidFill>
            <a:schemeClr val="tx1"/>
          </a:solidFill>
          <a:latin typeface="Tahoma" pitchFamily="112" charset="0"/>
          <a:cs typeface="Tahoma" pitchFamily="112" charset="0"/>
        </a:defRPr>
      </a:lvl9pPr>
    </p:titleStyle>
    <p:bodyStyle>
      <a:lvl1pPr marL="342900" indent="-3429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81000"/>
            <a:ext cx="7772400" cy="669925"/>
          </a:xfrm>
        </p:spPr>
        <p:txBody>
          <a:bodyPr rtlCol="0">
            <a:noAutofit/>
          </a:bodyPr>
          <a:lstStyle/>
          <a:p>
            <a:pPr fontAlgn="auto">
              <a:spcAft>
                <a:spcPts val="0"/>
              </a:spcAft>
              <a:defRPr/>
            </a:pPr>
            <a:r>
              <a:rPr lang="en-US" sz="5400" b="0" dirty="0" smtClean="0">
                <a:ln w="18415" cmpd="sng">
                  <a:solidFill>
                    <a:srgbClr val="FFFFFF"/>
                  </a:solidFill>
                  <a:prstDash val="solid"/>
                </a:ln>
                <a:effectLst>
                  <a:outerShdw blurRad="63500" dir="3600000" algn="tl" rotWithShape="0">
                    <a:srgbClr val="000000">
                      <a:alpha val="70000"/>
                    </a:srgbClr>
                  </a:outerShdw>
                </a:effectLst>
              </a:rPr>
              <a:t>Fingerprints</a:t>
            </a:r>
            <a:endParaRPr lang="en-US" sz="5400" b="0" dirty="0">
              <a:ln w="18415" cmpd="sng">
                <a:solidFill>
                  <a:srgbClr val="FFFFFF"/>
                </a:solidFill>
                <a:prstDash val="solid"/>
              </a:ln>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2286000" y="1600200"/>
            <a:ext cx="6400800" cy="381000"/>
          </a:xfrm>
        </p:spPr>
        <p:txBody>
          <a:bodyPr rtlCol="0">
            <a:normAutofit lnSpcReduction="10000"/>
          </a:bodyPr>
          <a:lstStyle/>
          <a:p>
            <a:pPr fontAlgn="auto">
              <a:spcAft>
                <a:spcPts val="0"/>
              </a:spcAft>
              <a:buFont typeface="Arial" pitchFamily="34" charset="0"/>
              <a:buNone/>
              <a:defRPr/>
            </a:pPr>
            <a:r>
              <a:rPr lang="en-US" dirty="0" smtClean="0"/>
              <a:t>By: Matthew Chang</a:t>
            </a:r>
            <a:endParaRPr lang="en-US" dirty="0"/>
          </a:p>
        </p:txBody>
      </p:sp>
      <p:pic>
        <p:nvPicPr>
          <p:cNvPr id="3079" name="Picture 7" descr="C:\Documents and Settings\summerteach\Local Settings\Temporary Internet Files\Content.IE5\LEC6TBGC\MC900196344[1].wmf"/>
          <p:cNvPicPr>
            <a:picLocks noChangeAspect="1" noChangeArrowheads="1"/>
          </p:cNvPicPr>
          <p:nvPr/>
        </p:nvPicPr>
        <p:blipFill>
          <a:blip r:embed="rId2" cstate="print"/>
          <a:srcRect/>
          <a:stretch>
            <a:fillRect/>
          </a:stretch>
        </p:blipFill>
        <p:spPr bwMode="auto">
          <a:xfrm>
            <a:off x="6477000" y="2133600"/>
            <a:ext cx="2057400" cy="2141658"/>
          </a:xfrm>
          <a:prstGeom prst="rect">
            <a:avLst/>
          </a:prstGeom>
          <a:noFill/>
        </p:spPr>
      </p:pic>
      <p:pic>
        <p:nvPicPr>
          <p:cNvPr id="3080" name="Picture 8" descr="C:\Documents and Settings\summerteach\Local Settings\Temporary Internet Files\Content.IE5\9QUYJ2XK\MC900286957[1].wmf"/>
          <p:cNvPicPr>
            <a:picLocks noChangeAspect="1" noChangeArrowheads="1"/>
          </p:cNvPicPr>
          <p:nvPr/>
        </p:nvPicPr>
        <p:blipFill>
          <a:blip r:embed="rId3" cstate="print"/>
          <a:srcRect/>
          <a:stretch>
            <a:fillRect/>
          </a:stretch>
        </p:blipFill>
        <p:spPr bwMode="auto">
          <a:xfrm>
            <a:off x="5943600" y="4267200"/>
            <a:ext cx="2394642" cy="208531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Fingerprint Vocabulary</a:t>
            </a:r>
            <a:endParaRPr lang="en-US" dirty="0"/>
          </a:p>
        </p:txBody>
      </p:sp>
      <p:sp>
        <p:nvSpPr>
          <p:cNvPr id="3" name="Content Placeholder 2"/>
          <p:cNvSpPr>
            <a:spLocks noGrp="1"/>
          </p:cNvSpPr>
          <p:nvPr>
            <p:ph idx="1"/>
          </p:nvPr>
        </p:nvSpPr>
        <p:spPr/>
        <p:txBody>
          <a:bodyPr/>
          <a:lstStyle/>
          <a:p>
            <a:r>
              <a:rPr lang="en-US" sz="4000" b="1" u="sng" dirty="0" err="1" smtClean="0"/>
              <a:t>Dactyloscopy</a:t>
            </a:r>
            <a:r>
              <a:rPr lang="en-US" sz="4000" b="1" u="sng" dirty="0" smtClean="0"/>
              <a:t>- </a:t>
            </a:r>
            <a:r>
              <a:rPr lang="en-US" sz="4000" dirty="0" smtClean="0"/>
              <a:t> the study of fingerprint identification</a:t>
            </a:r>
          </a:p>
          <a:p>
            <a:pPr>
              <a:buNone/>
            </a:pPr>
            <a:endParaRPr lang="en-US" sz="4000" b="1" u="sng" dirty="0"/>
          </a:p>
        </p:txBody>
      </p:sp>
    </p:spTree>
  </p:cSld>
  <p:clrMapOvr>
    <a:masterClrMapping/>
  </p:clrMapOvr>
  <p:transition>
    <p:pull dir="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600" dirty="0" smtClean="0"/>
              <a:t>To capture a  </a:t>
            </a:r>
            <a:r>
              <a:rPr lang="en-US" sz="3600" dirty="0" err="1" smtClean="0"/>
              <a:t>fingererprint</a:t>
            </a:r>
            <a:r>
              <a:rPr lang="en-US" sz="3600" dirty="0" smtClean="0"/>
              <a:t>, you can use ink or a fingerprint scanner. You  can roll your finger on the ink pad and press your finger on a paper. The fingerprint will show on the paper.</a:t>
            </a:r>
          </a:p>
          <a:p>
            <a:r>
              <a:rPr lang="en-US" sz="3600" dirty="0" smtClean="0"/>
              <a:t>To capture a fingerprint on a fingerprint scanner, roll your finger on the scanner and it will show clearly on the computer.</a:t>
            </a:r>
            <a:endParaRPr lang="en-US" sz="3600" dirty="0"/>
          </a:p>
        </p:txBody>
      </p:sp>
      <p:sp>
        <p:nvSpPr>
          <p:cNvPr id="4" name="Title 3"/>
          <p:cNvSpPr>
            <a:spLocks noGrp="1"/>
          </p:cNvSpPr>
          <p:nvPr>
            <p:ph type="title"/>
          </p:nvPr>
        </p:nvSpPr>
        <p:spPr/>
        <p:txBody>
          <a:bodyPr/>
          <a:lstStyle/>
          <a:p>
            <a:r>
              <a:rPr lang="en-US" dirty="0" smtClean="0"/>
              <a:t>Fingerprint Capture and Detection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Answers</a:t>
            </a:r>
            <a:endParaRPr lang="en-US" dirty="0"/>
          </a:p>
        </p:txBody>
      </p:sp>
      <p:sp>
        <p:nvSpPr>
          <p:cNvPr id="3" name="Content Placeholder 2"/>
          <p:cNvSpPr>
            <a:spLocks noGrp="1"/>
          </p:cNvSpPr>
          <p:nvPr>
            <p:ph idx="1"/>
          </p:nvPr>
        </p:nvSpPr>
        <p:spPr/>
        <p:txBody>
          <a:bodyPr/>
          <a:lstStyle/>
          <a:p>
            <a:r>
              <a:rPr lang="en-US" dirty="0" smtClean="0"/>
              <a:t>1.  Loops</a:t>
            </a:r>
          </a:p>
          <a:p>
            <a:r>
              <a:rPr lang="en-US" dirty="0" smtClean="0"/>
              <a:t>2. Arches</a:t>
            </a:r>
          </a:p>
          <a:p>
            <a:r>
              <a:rPr lang="en-US" dirty="0" smtClean="0"/>
              <a:t>3. Loops, Arches, Whorls</a:t>
            </a:r>
          </a:p>
          <a:p>
            <a:r>
              <a:rPr lang="en-US" dirty="0" smtClean="0"/>
              <a:t>4.  A fingerprint pattern can change when a person has permanent </a:t>
            </a:r>
            <a:r>
              <a:rPr lang="en-US" dirty="0" smtClean="0"/>
              <a:t>scars and diseases</a:t>
            </a:r>
            <a:r>
              <a:rPr lang="en-US" dirty="0" smtClean="0"/>
              <a:t>.</a:t>
            </a:r>
          </a:p>
          <a:p>
            <a:r>
              <a:rPr lang="en-US" dirty="0" smtClean="0"/>
              <a:t>5.  The study of fingerprint identification.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latin typeface="Tahoma" pitchFamily="112" charset="0"/>
                <a:cs typeface="Tahoma" pitchFamily="112" charset="0"/>
              </a:rPr>
              <a:t>Fingerprint Classes</a:t>
            </a:r>
          </a:p>
        </p:txBody>
      </p:sp>
      <p:sp>
        <p:nvSpPr>
          <p:cNvPr id="4099" name="Content Placeholder 2"/>
          <p:cNvSpPr>
            <a:spLocks noGrp="1"/>
          </p:cNvSpPr>
          <p:nvPr>
            <p:ph idx="1"/>
          </p:nvPr>
        </p:nvSpPr>
        <p:spPr>
          <a:xfrm>
            <a:off x="457200" y="1600200"/>
            <a:ext cx="7010400" cy="4525963"/>
          </a:xfrm>
        </p:spPr>
        <p:txBody>
          <a:bodyPr/>
          <a:lstStyle/>
          <a:p>
            <a:endParaRPr lang="en-US" dirty="0" smtClean="0"/>
          </a:p>
          <a:p>
            <a:endParaRPr lang="en-US" dirty="0" smtClean="0"/>
          </a:p>
          <a:p>
            <a:r>
              <a:rPr lang="en-US" sz="2800" dirty="0" smtClean="0"/>
              <a:t>There are three specific classes for all fingerprints based on a pattern: Arch, Loop, and Whorl.</a:t>
            </a:r>
          </a:p>
          <a:p>
            <a:endParaRPr lang="en-US" sz="2800" dirty="0" smtClean="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t>History of Fingerprints</a:t>
            </a:r>
            <a:endParaRPr lang="en-US" sz="4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Evangelist </a:t>
            </a:r>
            <a:r>
              <a:rPr lang="en-US" dirty="0" err="1" smtClean="0"/>
              <a:t>Purkinji</a:t>
            </a:r>
            <a:r>
              <a:rPr lang="en-US" dirty="0" smtClean="0"/>
              <a:t> - 1823</a:t>
            </a:r>
            <a:endParaRPr lang="en-US" dirty="0"/>
          </a:p>
        </p:txBody>
      </p:sp>
      <p:sp>
        <p:nvSpPr>
          <p:cNvPr id="3" name="Content Placeholder 2"/>
          <p:cNvSpPr>
            <a:spLocks noGrp="1"/>
          </p:cNvSpPr>
          <p:nvPr>
            <p:ph idx="1"/>
          </p:nvPr>
        </p:nvSpPr>
        <p:spPr/>
        <p:txBody>
          <a:bodyPr/>
          <a:lstStyle/>
          <a:p>
            <a:r>
              <a:rPr lang="en-US" sz="3600" dirty="0" smtClean="0"/>
              <a:t>In 1823, John Evangelist </a:t>
            </a:r>
            <a:r>
              <a:rPr lang="en-US" sz="3600" dirty="0" err="1" smtClean="0"/>
              <a:t>Purkinji</a:t>
            </a:r>
            <a:r>
              <a:rPr lang="en-US" sz="3600" dirty="0" smtClean="0"/>
              <a:t>, a professor of anatomy at the University of Breslau, published his thesis discussing 9 fingerprint patterns, but he too made no mention of the value of fingerprints for personal identification.</a:t>
            </a:r>
          </a:p>
          <a:p>
            <a:endParaRPr lang="en-US" dirty="0"/>
          </a:p>
        </p:txBody>
      </p:sp>
      <p:pic>
        <p:nvPicPr>
          <p:cNvPr id="4098" name="Picture 2" descr="http://members.cox.net/bnminalpine/purkinji.gif"/>
          <p:cNvPicPr>
            <a:picLocks noChangeAspect="1" noChangeArrowheads="1"/>
          </p:cNvPicPr>
          <p:nvPr/>
        </p:nvPicPr>
        <p:blipFill>
          <a:blip r:embed="rId2" cstate="print"/>
          <a:srcRect/>
          <a:stretch>
            <a:fillRect/>
          </a:stretch>
        </p:blipFill>
        <p:spPr bwMode="auto">
          <a:xfrm>
            <a:off x="6096000" y="4572000"/>
            <a:ext cx="1447800" cy="1809751"/>
          </a:xfrm>
          <a:prstGeom prst="rect">
            <a:avLst/>
          </a:prstGeom>
          <a:noFill/>
        </p:spPr>
      </p:pic>
    </p:spTree>
  </p:cSld>
  <p:clrMapOvr>
    <a:masterClrMapping/>
  </p:clrMapOvr>
  <p:transition>
    <p:pull dir="l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William Hershel - 1856</a:t>
            </a:r>
            <a:br>
              <a:rPr lang="en-US" dirty="0" smtClean="0"/>
            </a:br>
            <a:endParaRPr lang="en-US" dirty="0"/>
          </a:p>
        </p:txBody>
      </p:sp>
      <p:sp>
        <p:nvSpPr>
          <p:cNvPr id="3" name="Content Placeholder 2"/>
          <p:cNvSpPr>
            <a:spLocks noGrp="1"/>
          </p:cNvSpPr>
          <p:nvPr>
            <p:ph idx="1"/>
          </p:nvPr>
        </p:nvSpPr>
        <p:spPr/>
        <p:txBody>
          <a:bodyPr/>
          <a:lstStyle/>
          <a:p>
            <a:r>
              <a:rPr lang="en-US" sz="3200" dirty="0" smtClean="0"/>
              <a:t>The English first began using fingerprints in July of 1858, when Sir William Herschel, Chief Magistrate of the Hooghly district in </a:t>
            </a:r>
            <a:r>
              <a:rPr lang="en-US" sz="3200" dirty="0" err="1" smtClean="0"/>
              <a:t>Jungipoor</a:t>
            </a:r>
            <a:r>
              <a:rPr lang="en-US" sz="3200" dirty="0" smtClean="0"/>
              <a:t>, India, first used fingerprints on native contracts. On a whim, and with no thought toward personal identification, Herschel had </a:t>
            </a:r>
            <a:r>
              <a:rPr lang="en-US" sz="3200" dirty="0" err="1" smtClean="0"/>
              <a:t>Rajyadhar</a:t>
            </a:r>
            <a:r>
              <a:rPr lang="en-US" sz="3200" dirty="0" smtClean="0"/>
              <a:t> </a:t>
            </a:r>
            <a:r>
              <a:rPr lang="en-US" sz="3200" dirty="0" err="1" smtClean="0"/>
              <a:t>Konai</a:t>
            </a:r>
            <a:r>
              <a:rPr lang="en-US" sz="3200" dirty="0" smtClean="0"/>
              <a:t>, a local businessman, impress his hand print on the back of a contract.</a:t>
            </a:r>
          </a:p>
          <a:p>
            <a:endParaRPr lang="en-US" dirty="0"/>
          </a:p>
        </p:txBody>
      </p:sp>
    </p:spTree>
  </p:cSld>
  <p:clrMapOvr>
    <a:masterClrMapping/>
  </p:clrMapOvr>
  <p:transition>
    <p:wheel spokes="2"/>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a:off x="2667000" y="228600"/>
            <a:ext cx="6172200" cy="1143000"/>
          </a:xfrm>
        </p:spPr>
        <p:txBody>
          <a:bodyPr/>
          <a:lstStyle/>
          <a:p>
            <a:pPr algn="ctr"/>
            <a:r>
              <a:rPr lang="en-US" dirty="0" smtClean="0">
                <a:solidFill>
                  <a:srgbClr val="000000"/>
                </a:solidFill>
                <a:latin typeface="Tahoma" pitchFamily="112" charset="0"/>
                <a:cs typeface="Tahoma" pitchFamily="112" charset="0"/>
              </a:rPr>
              <a:t>ARCH</a:t>
            </a:r>
          </a:p>
        </p:txBody>
      </p:sp>
      <p:sp>
        <p:nvSpPr>
          <p:cNvPr id="5123" name="Content Placeholder 2"/>
          <p:cNvSpPr>
            <a:spLocks noGrp="1"/>
          </p:cNvSpPr>
          <p:nvPr>
            <p:ph idx="1"/>
          </p:nvPr>
        </p:nvSpPr>
        <p:spPr>
          <a:xfrm>
            <a:off x="2667000" y="1554163"/>
            <a:ext cx="6172200" cy="5029200"/>
          </a:xfrm>
        </p:spPr>
        <p:txBody>
          <a:bodyPr/>
          <a:lstStyle/>
          <a:p>
            <a:r>
              <a:rPr lang="en-US" sz="2400" dirty="0" smtClean="0">
                <a:solidFill>
                  <a:srgbClr val="000000"/>
                </a:solidFill>
              </a:rPr>
              <a:t>Arches are the simplest type of fingerprints that are formed by ridges that enter on one side of the print and exit on the other.</a:t>
            </a:r>
          </a:p>
          <a:p>
            <a:endParaRPr lang="en-US" dirty="0" smtClean="0">
              <a:solidFill>
                <a:srgbClr val="000000"/>
              </a:solidFill>
            </a:endParaRPr>
          </a:p>
        </p:txBody>
      </p:sp>
      <p:pic>
        <p:nvPicPr>
          <p:cNvPr id="5125" name="Picture 5" descr="http://upload.wikimedia.org/wikipedia/commons/c/c5/Fingerprint_Arch.jpg"/>
          <p:cNvPicPr>
            <a:picLocks noChangeAspect="1" noChangeArrowheads="1"/>
          </p:cNvPicPr>
          <p:nvPr/>
        </p:nvPicPr>
        <p:blipFill>
          <a:blip r:embed="rId3" cstate="print"/>
          <a:srcRect/>
          <a:stretch>
            <a:fillRect/>
          </a:stretch>
        </p:blipFill>
        <p:spPr bwMode="auto">
          <a:xfrm>
            <a:off x="4648200" y="3657600"/>
            <a:ext cx="2438400" cy="2286000"/>
          </a:xfrm>
          <a:prstGeom prst="rect">
            <a:avLst/>
          </a:prstGeom>
          <a:noFill/>
        </p:spPr>
      </p:pic>
    </p:spTree>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381000"/>
            <a:ext cx="8229600" cy="1143000"/>
          </a:xfrm>
        </p:spPr>
        <p:txBody>
          <a:bodyPr/>
          <a:lstStyle/>
          <a:p>
            <a:r>
              <a:rPr lang="en-US" dirty="0" smtClean="0"/>
              <a:t>		LOOP</a:t>
            </a:r>
            <a:endParaRPr lang="en-US" dirty="0"/>
          </a:p>
        </p:txBody>
      </p:sp>
      <p:sp>
        <p:nvSpPr>
          <p:cNvPr id="3" name="Content Placeholder 2"/>
          <p:cNvSpPr>
            <a:spLocks noGrp="1"/>
          </p:cNvSpPr>
          <p:nvPr>
            <p:ph idx="1"/>
          </p:nvPr>
        </p:nvSpPr>
        <p:spPr/>
        <p:txBody>
          <a:bodyPr/>
          <a:lstStyle/>
          <a:p>
            <a:r>
              <a:rPr lang="en-US" sz="2400" dirty="0" smtClean="0"/>
              <a:t>Loops must have one delta and one or more ridges that enter and leave on the same side. These patterns are named for their positions related to the radius and ulna bones.</a:t>
            </a:r>
            <a:endParaRPr lang="en-US" sz="2400" dirty="0"/>
          </a:p>
        </p:txBody>
      </p:sp>
      <p:pic>
        <p:nvPicPr>
          <p:cNvPr id="21506" name="Picture 2" descr="http://upload.wikimedia.org/wikipedia/commons/0/06/Fingerprint_Loop.jpg"/>
          <p:cNvPicPr>
            <a:picLocks noChangeAspect="1" noChangeArrowheads="1"/>
          </p:cNvPicPr>
          <p:nvPr/>
        </p:nvPicPr>
        <p:blipFill>
          <a:blip r:embed="rId2" cstate="print"/>
          <a:srcRect/>
          <a:stretch>
            <a:fillRect/>
          </a:stretch>
        </p:blipFill>
        <p:spPr bwMode="auto">
          <a:xfrm>
            <a:off x="3124200" y="2971800"/>
            <a:ext cx="2438400" cy="2286000"/>
          </a:xfrm>
          <a:prstGeom prst="rect">
            <a:avLst/>
          </a:prstGeom>
          <a:noFill/>
        </p:spPr>
      </p:pic>
    </p:spTree>
  </p:cSld>
  <p:clrMapOvr>
    <a:masterClrMapping/>
  </p:clrMapOvr>
  <p:transition>
    <p:cover dir="l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WHORL</a:t>
            </a:r>
            <a:endParaRPr lang="en-US" dirty="0"/>
          </a:p>
        </p:txBody>
      </p:sp>
      <p:sp>
        <p:nvSpPr>
          <p:cNvPr id="3" name="Content Placeholder 2"/>
          <p:cNvSpPr>
            <a:spLocks noGrp="1"/>
          </p:cNvSpPr>
          <p:nvPr>
            <p:ph idx="1"/>
          </p:nvPr>
        </p:nvSpPr>
        <p:spPr/>
        <p:txBody>
          <a:bodyPr/>
          <a:lstStyle/>
          <a:p>
            <a:r>
              <a:rPr lang="en-US" sz="2400" dirty="0" smtClean="0"/>
              <a:t>Whorl at have at least one ridge that makes a complete circuit. They also have at least two deltas.</a:t>
            </a:r>
            <a:endParaRPr lang="en-US" sz="2400" dirty="0"/>
          </a:p>
        </p:txBody>
      </p:sp>
      <p:pic>
        <p:nvPicPr>
          <p:cNvPr id="33794" name="Picture 2" descr="http://upload.wikimedia.org/wikipedia/commons/4/49/Fingerprint_Whorl.jpg"/>
          <p:cNvPicPr>
            <a:picLocks noChangeAspect="1" noChangeArrowheads="1"/>
          </p:cNvPicPr>
          <p:nvPr/>
        </p:nvPicPr>
        <p:blipFill>
          <a:blip r:embed="rId2" cstate="print"/>
          <a:srcRect/>
          <a:stretch>
            <a:fillRect/>
          </a:stretch>
        </p:blipFill>
        <p:spPr bwMode="auto">
          <a:xfrm>
            <a:off x="2743200" y="3200400"/>
            <a:ext cx="2381250" cy="2228850"/>
          </a:xfrm>
          <a:prstGeom prst="rect">
            <a:avLst/>
          </a:prstGeom>
          <a:noFill/>
        </p:spPr>
      </p:pic>
    </p:spTree>
  </p:cSld>
  <p:clrMapOvr>
    <a:masterClrMapping/>
  </p:clrMapOvr>
  <p:transition>
    <p:diamon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Facts On Fingerprints</a:t>
            </a:r>
            <a:endParaRPr lang="en-US" dirty="0"/>
          </a:p>
        </p:txBody>
      </p:sp>
      <p:sp>
        <p:nvSpPr>
          <p:cNvPr id="3" name="Content Placeholder 2"/>
          <p:cNvSpPr>
            <a:spLocks noGrp="1"/>
          </p:cNvSpPr>
          <p:nvPr>
            <p:ph idx="1"/>
          </p:nvPr>
        </p:nvSpPr>
        <p:spPr/>
        <p:txBody>
          <a:bodyPr/>
          <a:lstStyle/>
          <a:p>
            <a:r>
              <a:rPr lang="en-US" sz="3200" dirty="0" smtClean="0"/>
              <a:t>A fingerprint is an INDIVIDUAL characteristic so no two people have the same fingerprint.</a:t>
            </a:r>
          </a:p>
          <a:p>
            <a:r>
              <a:rPr lang="en-US" sz="3200" dirty="0" smtClean="0"/>
              <a:t>A fingerprint pattern will remain the same for life but it can change due to permanent scars and diseases.</a:t>
            </a:r>
          </a:p>
          <a:p>
            <a:r>
              <a:rPr lang="en-US" sz="3200" dirty="0" smtClean="0"/>
              <a:t>Approximately 60% of people have loops, 35% have whorls, and 5% have arches.</a:t>
            </a:r>
            <a:endParaRPr lang="en-US" sz="3200" dirty="0"/>
          </a:p>
        </p:txBody>
      </p:sp>
    </p:spTree>
  </p:cSld>
  <p:clrMapOvr>
    <a:masterClrMapping/>
  </p:clrMapOvr>
  <p:transition>
    <p:split/>
  </p:transition>
</p:sld>
</file>

<file path=ppt/theme/theme1.xml><?xml version="1.0" encoding="utf-8"?>
<a:theme xmlns:a="http://schemas.openxmlformats.org/drawingml/2006/main" name="digital_fingerprint">
  <a:themeElements>
    <a:clrScheme name="Custom 3">
      <a:dk1>
        <a:sysClr val="windowText" lastClr="000000"/>
      </a:dk1>
      <a:lt1>
        <a:srgbClr val="000000"/>
      </a:lt1>
      <a:dk2>
        <a:srgbClr val="1F497D"/>
      </a:dk2>
      <a:lt2>
        <a:srgbClr val="C5DFF2"/>
      </a:lt2>
      <a:accent1>
        <a:srgbClr val="3E6B94"/>
      </a:accent1>
      <a:accent2>
        <a:srgbClr val="8CADCC"/>
      </a:accent2>
      <a:accent3>
        <a:srgbClr val="000000"/>
      </a:accent3>
      <a:accent4>
        <a:srgbClr val="8064A2"/>
      </a:accent4>
      <a:accent5>
        <a:srgbClr val="4BACC6"/>
      </a:accent5>
      <a:accent6>
        <a:srgbClr val="F79646"/>
      </a:accent6>
      <a:hlink>
        <a:srgbClr val="5290C2"/>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digital_fingerprint</Template>
  <TotalTime>84</TotalTime>
  <Words>400</Words>
  <Application>Microsoft Office PowerPoint</Application>
  <PresentationFormat>On-screen Show (4:3)</PresentationFormat>
  <Paragraphs>32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digital_fingerprint</vt:lpstr>
      <vt:lpstr>Fingerprints</vt:lpstr>
      <vt:lpstr>Fingerprint Classes</vt:lpstr>
      <vt:lpstr>Slide 3</vt:lpstr>
      <vt:lpstr>John Evangelist Purkinji - 1823</vt:lpstr>
      <vt:lpstr>Sir William Hershel - 1856 </vt:lpstr>
      <vt:lpstr>ARCH</vt:lpstr>
      <vt:lpstr>  LOOP</vt:lpstr>
      <vt:lpstr>    WHORL</vt:lpstr>
      <vt:lpstr>Fun Facts On Fingerprints</vt:lpstr>
      <vt:lpstr>Fingerprint Vocabulary</vt:lpstr>
      <vt:lpstr>Fingerprint Capture and Detection</vt:lpstr>
      <vt:lpstr>Quiz Answers</vt:lpstr>
    </vt:vector>
  </TitlesOfParts>
  <Company>Ranney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Fingerprints</dc:title>
  <dc:creator>defuser</dc:creator>
  <cp:lastModifiedBy>defuser</cp:lastModifiedBy>
  <cp:revision>11</cp:revision>
  <dcterms:created xsi:type="dcterms:W3CDTF">2011-07-07T14:43:46Z</dcterms:created>
  <dcterms:modified xsi:type="dcterms:W3CDTF">2011-07-08T15:28:34Z</dcterms:modified>
</cp:coreProperties>
</file>